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8" r:id="rId4"/>
    <p:sldId id="265" r:id="rId5"/>
    <p:sldId id="266" r:id="rId6"/>
    <p:sldId id="261" r:id="rId7"/>
    <p:sldId id="264" r:id="rId8"/>
    <p:sldId id="262" r:id="rId9"/>
    <p:sldId id="25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AB422-DA7F-404A-83C9-63C720496F80}" v="128" dt="2020-12-03T20:12:24.312"/>
    <p1510:client id="{B64D599B-DBCF-4B53-BC04-8BE5C845D162}" v="221" dt="2020-12-03T20:12:20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DCCD7-2E39-4CD9-BC1F-6B58E1C7A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64A30E-D3B4-45B6-8C13-5CA0EBE4A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7F19CA-4CD9-4597-9CB1-26FA02F7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ACD27-7AE6-4A64-9221-77255DE4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0F7D3-28A0-4E6E-934E-41CB9D0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47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367BC-3452-4FFE-A505-33FE38B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39BB41-F17A-406C-BBF9-2DFBAA621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E79D3-AC20-4EA7-B70C-94D029D0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919FC-20D7-45C1-B72E-400978D8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C4404-B3F2-4B42-96F0-8560D3C8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88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A8869D-B12C-4A09-8BC8-8C1BD614F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BA232F-C41E-458C-A584-ED652292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99D2F-F21E-4AA5-B247-17AD3C5F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A7AC98-72E8-4C27-A989-0150A131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64184D-7B31-45C9-ABEA-5CC8627D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4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1D41E-9D25-4BD5-AB7D-F65B5126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64E45-D068-4D2E-A966-562A1A76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0751B2-BD91-42F5-BDAE-61488997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5F704-F936-497F-AD71-5D9F3CD9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8BF9F0-B3A2-4B4D-9D27-FCDB83DA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76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4C64A-F4EC-4DF1-A1DF-5261ECF7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34EBD6-DA45-4E50-9C24-9FBAB3CC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E092BE-3B41-49DF-BAB5-6D8DF7EE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FB1A6-E70F-48D7-BBE1-87A2F84D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CC110-5D6B-4474-8C0B-439C6C9D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5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88650-68BC-4164-AF45-6C4AC315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7AB11-C34F-48A1-9086-E390B466E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69D378-1FE9-44B6-A461-6BF2055D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65BC7B-1732-4AC1-B1E3-E666152B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AD10F0-8D55-4E71-9E01-C0FF1591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FB6978-7376-4446-9239-8803E25E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82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7B8F7-60BA-4C05-A357-A719851A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76A0F-6D1A-44AB-96DD-F4DC7221F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D993C3-8127-45FE-B0F1-AF8B76F2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5C763-08B6-4116-B98F-9EC3DFB6B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F4BF08-17C9-47A7-AB86-63B6E11ED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DB7DD4-7767-4739-BB34-6A607475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83C109-788B-459D-8FE6-529CBA5B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BA9D66-3066-494A-BBA5-1B4E4336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59AE5-F4F5-42CF-A042-B3F25A70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F66CFB-1288-42DE-AAE3-20289FD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5B30ED-DB70-408D-9C34-2270CEC6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FF84DB-6D3C-4DB3-B03B-D9498ACA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06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8F60C8-0234-4FA3-B1A7-BF1B3AEF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DF24F6-A461-4431-833D-8A035A1E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93B5D7-4ECB-4DC9-8D75-172437A0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20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CC958-0E72-4204-B8D4-489E2937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042E0-76AD-48E3-9E67-46DFC5C4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2D14D-5449-4035-9076-931CD2952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1ABDC3-A849-443A-9410-A3DA5982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70935B-69C2-4C85-9C44-15EA1666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C6AC7-3FA1-48A7-8B37-34A4184F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3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E14F-A209-4B6F-B317-345FD1FD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238F2E-0D64-4682-A9D4-B4AA3E4D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37429D-5264-4423-84A0-F52585BA3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5FD31A-1D87-4FEC-A4C8-1571A830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6117F4-FF90-454F-88A7-162895BD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8253F4-F395-448F-A784-FB082907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0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BD49AB-1559-4BA8-82C5-A64B4B69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3AE772-EAFA-420F-90BE-8734227B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55A08-13E2-41CD-8F28-82ED9D3DB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D890-2D89-432D-BF75-18CEEEF33287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316876-80E8-4EA1-8203-83BE7C1D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FFE966-B2E5-416E-AC77-0000BD83C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32F9-C8A1-472E-9F20-590B7471D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1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gNXGEtwM60" TargetMode="External"/><Relationship Id="rId3" Type="http://schemas.openxmlformats.org/officeDocument/2006/relationships/hyperlink" Target="https://ehne.fr/fr/programmes-du-lycee/premi%C3%A8re-sp%C3%A9cialit%C3%A9-histoire/th%C3%A8me-2-analyser-les-ressorts-et-les-dynamiques-des-puissances-internationales/jalons/une-puissance-qui-se-reconstruit-apr%C3%A8s-l%E2%80%99%C3%A9clatement-d%E2%80%99un-empire-la-russie-depuis-1991" TargetMode="External"/><Relationship Id="rId7" Type="http://schemas.openxmlformats.org/officeDocument/2006/relationships/hyperlink" Target="https://www.dailymotion.com/video/x71pzhw" TargetMode="External"/><Relationship Id="rId2" Type="http://schemas.openxmlformats.org/officeDocument/2006/relationships/hyperlink" Target="https://www.lemonde.fr/international/article/2017/10/03/man-uvres-militaires-zapad-2017-la-russie-a-teste-une-guerre-majeure-juge-l-otan_5195683_32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histoire.fr/sites/lhistoire.fr/files/article_web_field_image_paysage/RussieEtVoisins2014.jpg" TargetMode="External"/><Relationship Id="rId5" Type="http://schemas.openxmlformats.org/officeDocument/2006/relationships/hyperlink" Target="https://atlasocio.com/classements/defense/puissance-militaire/classement-etats-par-puissance-militaire-monde.php" TargetMode="External"/><Relationship Id="rId4" Type="http://schemas.openxmlformats.org/officeDocument/2006/relationships/hyperlink" Target="https://historicophiles.com/2019/12/12/la-russie-depuis-1991-une-puissance-qui-se-reconstruit-apres-leclatement-dun-empire/" TargetMode="External"/><Relationship Id="rId9" Type="http://schemas.openxmlformats.org/officeDocument/2006/relationships/hyperlink" Target="https://www.revolutionpermanente.fr/Le-defile-du-9-mai-a-Moscou-Une-demonstration-de-force-de-Pout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e peut-on voir au Kremlin à Moscou ?">
            <a:extLst>
              <a:ext uri="{FF2B5EF4-FFF2-40B4-BE49-F238E27FC236}">
                <a16:creationId xmlns:a16="http://schemas.microsoft.com/office/drawing/2014/main" id="{5243A522-F0D4-4FEE-B538-D34860CEF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fr-FR" sz="6200">
                <a:solidFill>
                  <a:srgbClr val="FFFFFF"/>
                </a:solidFill>
              </a:rPr>
              <a:t>Russie: Remilitarisation, puissance et opérations militaires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fr-FR" sz="2800">
                <a:solidFill>
                  <a:srgbClr val="FFFFFF"/>
                </a:solidFill>
              </a:rPr>
              <a:t>Jalon 2: Une puissance qui se reconstruit après l’éclatement d’un Empire: La Russie depuis 1991</a:t>
            </a:r>
          </a:p>
        </p:txBody>
      </p:sp>
      <p:cxnSp>
        <p:nvCxnSpPr>
          <p:cNvPr id="1034" name="Straight Connector 72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5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89DF-ED49-4EFC-ABC1-7E856C6B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5612-C62B-47D7-9B31-3B5B9D54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fr-FR" b="0" i="0" u="none" strike="noStrike" dirty="0">
                <a:solidFill>
                  <a:srgbClr val="FF0000"/>
                </a:solidFill>
                <a:effectLst/>
                <a:latin typeface="Playfair Display"/>
              </a:rPr>
              <a:t>I) Fondements de la puissance militaire</a:t>
            </a:r>
            <a:endParaRPr lang="fr-FR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b="0" i="0" u="none" strike="noStrike" dirty="0">
                <a:solidFill>
                  <a:srgbClr val="38761D"/>
                </a:solidFill>
                <a:effectLst/>
                <a:latin typeface="Playfair Display"/>
              </a:rPr>
              <a:t>a.                Budget militaire </a:t>
            </a:r>
            <a:endParaRPr lang="fr-FR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b="0" i="0" u="none" strike="noStrike" dirty="0">
                <a:solidFill>
                  <a:srgbClr val="38761D"/>
                </a:solidFill>
                <a:effectLst/>
                <a:latin typeface="Playfair Display"/>
              </a:rPr>
              <a:t>b.               Démonstration de la puissance militaire et remilitarisation</a:t>
            </a:r>
            <a:endParaRPr lang="fr-FR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fr-FR" b="0" i="0" u="none" strike="noStrike" dirty="0">
                <a:solidFill>
                  <a:srgbClr val="FF0000"/>
                </a:solidFill>
                <a:effectLst/>
                <a:latin typeface="Playfair Display"/>
              </a:rPr>
              <a:t>II) Opérations militaires</a:t>
            </a:r>
            <a:endParaRPr lang="fr-FR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b="0" i="0" u="none" strike="noStrike" dirty="0">
                <a:solidFill>
                  <a:srgbClr val="38761D"/>
                </a:solidFill>
                <a:effectLst/>
                <a:latin typeface="Playfair Display"/>
              </a:rPr>
              <a:t>a.               Les guerres de Tchétchénie</a:t>
            </a:r>
            <a:endParaRPr lang="fr-FR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b="0" i="0" u="none" strike="noStrike" dirty="0">
                <a:solidFill>
                  <a:srgbClr val="38761D"/>
                </a:solidFill>
                <a:effectLst/>
                <a:latin typeface="Playfair Display"/>
              </a:rPr>
              <a:t>b.               Les conflits d’Ukraine et de Géorgie</a:t>
            </a:r>
            <a:endParaRPr lang="fr-FR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b="0" i="0" u="none" strike="noStrike" dirty="0">
                <a:solidFill>
                  <a:srgbClr val="38761D"/>
                </a:solidFill>
                <a:effectLst/>
                <a:latin typeface="Playfair Display"/>
              </a:rPr>
              <a:t>c.               Les interventions au Moyen Orient </a:t>
            </a:r>
            <a:endParaRPr lang="fr-FR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2400" dirty="0">
                <a:latin typeface="Angsana New" panose="020B0502040204020203" pitchFamily="18" charset="-34"/>
                <a:cs typeface="Angsana New" panose="020B0502040204020203" pitchFamily="18" charset="-34"/>
              </a:rPr>
            </a:br>
            <a:endParaRPr lang="fr-FR" sz="2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448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militaire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059" y="1957388"/>
            <a:ext cx="7913421" cy="46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65CA8-35DD-458E-A3AD-82E9AED8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6B0ABC-8547-4810-94D2-45F9FD832B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44" y="2492546"/>
            <a:ext cx="8020711" cy="36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7B189-79BB-4243-B250-80EC3D78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3134C3B5-DB7A-4E00-8FDD-DB1B484D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0B21747-1680-4410-804A-BBE1A4779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19" y="981356"/>
            <a:ext cx="7939161" cy="44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5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Conflits armés</a:t>
            </a:r>
          </a:p>
        </p:txBody>
      </p:sp>
      <p:pic>
        <p:nvPicPr>
          <p:cNvPr id="1026" name="Picture 2" descr="https://lh5.googleusercontent.com/K1eySRJnYNC6lClFG862VOrAQW8Y-lB5w3h2G47jPcBpnxcMcsVCd3UrdNoLW0Sxyf3E9rvCvRe-WtZX7HdRQ_inloLT3Xo0cfRG-JNdvobvt-KsJTSLS6DQ20aIXEvHzQxN2lJ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12" y="1310165"/>
            <a:ext cx="6575968" cy="5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9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6A855A80-DCC1-489A-A2CB-F18D94B52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40" y="734206"/>
            <a:ext cx="8841520" cy="5923820"/>
          </a:xfrm>
        </p:spPr>
      </p:pic>
    </p:spTree>
    <p:extLst>
      <p:ext uri="{BB962C8B-B14F-4D97-AF65-F5344CB8AC3E}">
        <p14:creationId xmlns:p14="http://schemas.microsoft.com/office/powerpoint/2010/main" val="21925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401" y="659434"/>
            <a:ext cx="10399977" cy="4972740"/>
          </a:xfrm>
          <a:prstGeom prst="rect">
            <a:avLst/>
          </a:prstGeom>
        </p:spPr>
      </p:pic>
      <p:sp>
        <p:nvSpPr>
          <p:cNvPr id="5" name="AutoShape 4" descr="Image non charg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54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53803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1800" u="sng" dirty="0">
                <a:hlinkClick r:id="rId2"/>
              </a:rPr>
              <a:t>Manœuvres militaires </a:t>
            </a:r>
            <a:r>
              <a:rPr lang="fr-FR" sz="1800" u="sng" dirty="0" err="1">
                <a:hlinkClick r:id="rId2"/>
              </a:rPr>
              <a:t>Zapad</a:t>
            </a:r>
            <a:r>
              <a:rPr lang="fr-FR" sz="1800" u="sng" dirty="0">
                <a:hlinkClick r:id="rId2"/>
              </a:rPr>
              <a:t> 2017 : la Russie a testé une guerre majeure, juge l’OTAN (lemonde.fr)</a:t>
            </a:r>
            <a:r>
              <a:rPr lang="fr-FR" sz="1800" u="sng" dirty="0"/>
              <a:t> </a:t>
            </a:r>
            <a:r>
              <a:rPr lang="fr-FR" sz="1800" dirty="0"/>
              <a:t>par Natalie Guibert en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u="sng" dirty="0">
                <a:hlinkClick r:id="rId3"/>
              </a:rPr>
              <a:t>Une puissance qui se reconstruit après l’éclatement d’un Empire : la Russie depuis 1991 | EHNE</a:t>
            </a:r>
            <a:r>
              <a:rPr lang="fr-FR" sz="1800" u="sng" dirty="0"/>
              <a:t> </a:t>
            </a:r>
            <a:r>
              <a:rPr lang="fr-FR" sz="1800" dirty="0"/>
              <a:t>par Olga </a:t>
            </a:r>
            <a:r>
              <a:rPr lang="fr-FR" sz="1800" dirty="0" err="1"/>
              <a:t>Konkka</a:t>
            </a:r>
            <a:endParaRPr lang="fr-FR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1800" u="sng" dirty="0">
                <a:hlinkClick r:id="rId4"/>
              </a:rPr>
              <a:t>La Russie depuis 1991 : une puissance qui se reconstruit après l’éclatement d’un empire | </a:t>
            </a:r>
            <a:r>
              <a:rPr lang="fr-FR" sz="1800" u="sng" dirty="0" err="1">
                <a:hlinkClick r:id="rId4"/>
              </a:rPr>
              <a:t>Historicophiles</a:t>
            </a:r>
            <a:r>
              <a:rPr lang="fr-FR" sz="1800" dirty="0"/>
              <a:t> par Mickaël Bertrand en décembre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>
                <a:hlinkClick r:id="rId5"/>
              </a:rPr>
              <a:t>Classement des États du monde par puissance militaire (atlasocio.com)</a:t>
            </a:r>
            <a:r>
              <a:rPr lang="fr-FR" sz="18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/>
              <a:t>Dossier documentaire doc 12, 15, 17 + intro puissance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>
                <a:hlinkClick r:id="rId6"/>
              </a:rPr>
              <a:t>RussieEtVoisins2014.jpg (776×600) (lhistoire.fr)</a:t>
            </a:r>
            <a:r>
              <a:rPr lang="fr-FR" sz="18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b="0" i="0" u="sng" strike="noStrike" dirty="0">
                <a:solidFill>
                  <a:srgbClr val="1155CC"/>
                </a:solidFill>
                <a:effectLst/>
                <a:latin typeface="Playfair Display"/>
                <a:hlinkClick r:id="rId7"/>
              </a:rPr>
              <a:t>https://www.dailymotion.com/video/x71pzhw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Playfair Display"/>
              </a:rPr>
              <a:t> : Emission 2018 du 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Playfair Display"/>
              </a:rPr>
              <a:t>Dessous des </a:t>
            </a:r>
            <a:r>
              <a:rPr lang="fr-FR" sz="1800" i="1" dirty="0">
                <a:solidFill>
                  <a:srgbClr val="000000"/>
                </a:solidFill>
                <a:latin typeface="Playfair Display"/>
              </a:rPr>
              <a:t>C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Playfair Display"/>
              </a:rPr>
              <a:t>artes: </a:t>
            </a:r>
            <a:r>
              <a:rPr lang="fr-FR" sz="1800" b="0" u="none" strike="noStrike" dirty="0">
                <a:solidFill>
                  <a:srgbClr val="000000"/>
                </a:solidFill>
                <a:effectLst/>
                <a:latin typeface="Playfair Display"/>
              </a:rPr>
              <a:t>Quel monde vu du Kremlin?</a:t>
            </a:r>
            <a:endParaRPr lang="fr-FR" sz="1800" b="0" i="0" u="none" strike="noStrike" dirty="0">
              <a:solidFill>
                <a:srgbClr val="000000"/>
              </a:solidFill>
              <a:effectLst/>
              <a:latin typeface="Playfair Display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>
                <a:hlinkClick r:id="rId8"/>
              </a:rPr>
              <a:t>https://youtu.be/rgNXGEtwM60</a:t>
            </a:r>
            <a:r>
              <a:rPr lang="fr-FR" sz="1800" dirty="0"/>
              <a:t> vidéo Le Monde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>
                <a:hlinkClick r:id="rId9"/>
              </a:rPr>
              <a:t>https://www.revolutionpermanente.fr/Le-defile-du-9-mai-a-Moscou-Une-demonstration-de-force-de-Poutine</a:t>
            </a:r>
            <a:r>
              <a:rPr lang="fr-FR" sz="1800" dirty="0"/>
              <a:t> en 2015 par Juan </a:t>
            </a:r>
            <a:r>
              <a:rPr lang="fr-FR" sz="1800" dirty="0" err="1"/>
              <a:t>Chingo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52129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228</Words>
  <Application>Microsoft Office PowerPoint</Application>
  <PresentationFormat>Grand écran</PresentationFormat>
  <Paragraphs>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Playfair Display</vt:lpstr>
      <vt:lpstr>Wingdings</vt:lpstr>
      <vt:lpstr>Thème Office</vt:lpstr>
      <vt:lpstr>Russie: Remilitarisation, puissance et opérations militaires</vt:lpstr>
      <vt:lpstr>Plan: </vt:lpstr>
      <vt:lpstr>Budget militaire</vt:lpstr>
      <vt:lpstr>Présentation PowerPoint</vt:lpstr>
      <vt:lpstr>Présentation PowerPoint</vt:lpstr>
      <vt:lpstr>Conflits armés</vt:lpstr>
      <vt:lpstr>Présentation PowerPoint</vt:lpstr>
      <vt:lpstr>Présentation PowerPoint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Russie: Remilitarisation, puissance et opérations militaires</dc:title>
  <dc:creator>Emilie Cas</dc:creator>
  <cp:lastModifiedBy>famille.lagier@outlook.fr</cp:lastModifiedBy>
  <cp:revision>7</cp:revision>
  <dcterms:created xsi:type="dcterms:W3CDTF">2020-12-03T19:04:07Z</dcterms:created>
  <dcterms:modified xsi:type="dcterms:W3CDTF">2020-12-08T06:46:11Z</dcterms:modified>
</cp:coreProperties>
</file>